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2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7FBE83-B02D-4B3B-ADDA-79349433BD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753299"/>
            <a:ext cx="10993549" cy="742145"/>
          </a:xfrm>
        </p:spPr>
        <p:txBody>
          <a:bodyPr/>
          <a:lstStyle/>
          <a:p>
            <a:pPr algn="ctr"/>
            <a:r>
              <a:rPr lang="en-US" dirty="0"/>
              <a:t>The lecture 15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575CFC-A057-4BD1-B33A-0DF124A8E8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777251"/>
            <a:ext cx="10993546" cy="590321"/>
          </a:xfrm>
        </p:spPr>
        <p:txBody>
          <a:bodyPr/>
          <a:lstStyle/>
          <a:p>
            <a:pPr algn="ctr"/>
            <a:r>
              <a:rPr lang="en-US" sz="2400" b="1" dirty="0">
                <a:solidFill>
                  <a:srgbClr val="FFC000"/>
                </a:solidFill>
              </a:rPr>
              <a:t>Fundamentals of Database connectivity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6840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27C689-80A2-4368-979E-43B2E5BF3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786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Connection window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EA1CF77-B30E-4656-AA68-FAF315BFEF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7629" y="2212888"/>
            <a:ext cx="8978326" cy="4154355"/>
          </a:xfrm>
        </p:spPr>
      </p:pic>
    </p:spTree>
    <p:extLst>
      <p:ext uri="{BB962C8B-B14F-4D97-AF65-F5344CB8AC3E}">
        <p14:creationId xmlns:p14="http://schemas.microsoft.com/office/powerpoint/2010/main" val="3614744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59C798-8CE1-4207-947A-E118E2EEB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2464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Access data with the </a:t>
            </a:r>
            <a:r>
              <a:rPr lang="en-US" dirty="0" err="1">
                <a:solidFill>
                  <a:srgbClr val="FFC000"/>
                </a:solidFill>
              </a:rPr>
              <a:t>SqlDataReader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F758E7-B5CF-4C1E-B4F1-EAAEDDBA6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190" y="2046273"/>
            <a:ext cx="11322786" cy="1913331"/>
          </a:xfrm>
        </p:spPr>
        <p:txBody>
          <a:bodyPr/>
          <a:lstStyle/>
          <a:p>
            <a:r>
              <a:rPr lang="en-US" dirty="0"/>
              <a:t>To showcase how data can be accessed using C#, let us assume that we have the following artifacts in our database. </a:t>
            </a:r>
          </a:p>
          <a:p>
            <a:pPr>
              <a:buFont typeface="+mj-lt"/>
              <a:buAutoNum type="arabicPeriod"/>
            </a:pPr>
            <a:r>
              <a:rPr lang="en-US" dirty="0"/>
              <a:t>A table called </a:t>
            </a:r>
            <a:r>
              <a:rPr lang="en-US" dirty="0" err="1"/>
              <a:t>demotb</a:t>
            </a:r>
            <a:r>
              <a:rPr lang="en-US" dirty="0"/>
              <a:t>. This table will be used to store the ID and names of various Tutorials.</a:t>
            </a:r>
          </a:p>
          <a:p>
            <a:pPr>
              <a:buFont typeface="+mj-lt"/>
              <a:buAutoNum type="arabicPeriod"/>
            </a:pPr>
            <a:r>
              <a:rPr lang="en-US" dirty="0"/>
              <a:t>The table will have 2 columns, one called "</a:t>
            </a:r>
            <a:r>
              <a:rPr lang="en-US" dirty="0" err="1"/>
              <a:t>TutorialID</a:t>
            </a:r>
            <a:r>
              <a:rPr lang="en-US" dirty="0"/>
              <a:t>" and the other called "</a:t>
            </a:r>
            <a:r>
              <a:rPr lang="en-US" dirty="0" err="1"/>
              <a:t>TutorialName</a:t>
            </a:r>
            <a:r>
              <a:rPr lang="en-US" dirty="0"/>
              <a:t>."</a:t>
            </a:r>
          </a:p>
          <a:p>
            <a:pPr>
              <a:buFont typeface="+mj-lt"/>
              <a:buAutoNum type="arabicPeriod"/>
            </a:pPr>
            <a:r>
              <a:rPr lang="en-US" dirty="0"/>
              <a:t>For the moment, the table will have 2 rows as shown below.</a:t>
            </a:r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B75E0DC-9EF0-40DF-9829-C0F6565D4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4642" y="3959604"/>
            <a:ext cx="72294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583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3E91CE-9113-46A1-8A8B-81C1A4CC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5752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Access data with the </a:t>
            </a:r>
            <a:r>
              <a:rPr lang="en-US" dirty="0" err="1">
                <a:solidFill>
                  <a:srgbClr val="FFC000"/>
                </a:solidFill>
              </a:rPr>
              <a:t>SqlDataReader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D23351-CC18-4601-A9BF-C1CF2CDD7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79" y="1870105"/>
            <a:ext cx="11172229" cy="1351268"/>
          </a:xfrm>
        </p:spPr>
        <p:txBody>
          <a:bodyPr/>
          <a:lstStyle/>
          <a:p>
            <a:r>
              <a:rPr lang="en-US" dirty="0"/>
              <a:t>Let's split the code into 2 parts so that it will be easy to understand for the user.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first will be to construct our "select" statement, which will be used to read the data from the database.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will then execute the "select" statement against the database and fetch all the table rows accordingly.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C2D76BE-A05F-41A9-AC41-2EEF50054A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929" y="2943651"/>
            <a:ext cx="9478141" cy="3914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033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4ED9D4-4AA9-4591-A4D3-FC2491497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93F24A-C858-47C4-A388-6D2C31F51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13" y="2079828"/>
            <a:ext cx="11029615" cy="671761"/>
          </a:xfrm>
        </p:spPr>
        <p:txBody>
          <a:bodyPr/>
          <a:lstStyle/>
          <a:p>
            <a:r>
              <a:rPr lang="en-US" dirty="0"/>
              <a:t>In the final step, we will just display the output to the user and close all the objects related to the database operation. 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7BEEA97-013D-4147-9FCD-35CEDAB9A0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361" y="2887604"/>
            <a:ext cx="9925050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945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CA329B-96D4-47E1-A523-AAA92BFA9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2464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Output window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3C1A06C-5C27-4BAA-A71F-08722223D2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9946" y="2096861"/>
            <a:ext cx="6132108" cy="4119381"/>
          </a:xfrm>
        </p:spPr>
      </p:pic>
    </p:spTree>
    <p:extLst>
      <p:ext uri="{BB962C8B-B14F-4D97-AF65-F5344CB8AC3E}">
        <p14:creationId xmlns:p14="http://schemas.microsoft.com/office/powerpoint/2010/main" val="1961740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8F2815-63B6-49EE-8466-DB800BE9F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80844"/>
            <a:ext cx="11029616" cy="8351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C# Insert Into Database</a:t>
            </a:r>
            <a:br>
              <a:rPr lang="en-US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C1CA18-FC29-4167-A4E6-5BD5FCE35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835113"/>
          </a:xfrm>
        </p:spPr>
        <p:txBody>
          <a:bodyPr/>
          <a:lstStyle/>
          <a:p>
            <a:r>
              <a:rPr lang="en-US" dirty="0"/>
              <a:t>Just like Accessing data, C# has the ability to insert records into the database as well. To showcase how to insert records into our database, let's take the same table structure which was used above. 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845B1FA-6DDD-4571-BF0B-8B14705A1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1042" y="3015609"/>
            <a:ext cx="6886575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037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07B646-7807-4550-BF50-6F2B2FF3B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C# Insert Into Database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D325EB1-BDBA-4A8E-8FFD-ABB951FA3D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1681" y="2147668"/>
            <a:ext cx="9808637" cy="3884015"/>
          </a:xfrm>
        </p:spPr>
      </p:pic>
    </p:spTree>
    <p:extLst>
      <p:ext uri="{BB962C8B-B14F-4D97-AF65-F5344CB8AC3E}">
        <p14:creationId xmlns:p14="http://schemas.microsoft.com/office/powerpoint/2010/main" val="559512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91A3E2-2F09-4745-B6FA-8F0E47342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141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C# Update Database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AC534DF-32ED-4FCA-9A9A-2F092780D4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6491" y="1988278"/>
            <a:ext cx="7159018" cy="449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982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9DF414-9AE2-43D9-8845-A974568FD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7497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Deleting Records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92DD0B7-A39D-4019-9E23-A46F43765B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7903" y="2013446"/>
            <a:ext cx="6956194" cy="4311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23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C59082-54CE-4664-AD02-AB81A5351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Deleting Records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E711FEF-93A7-48C6-B421-E60D9D5708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4649" y="2231559"/>
            <a:ext cx="9402702" cy="3678238"/>
          </a:xfrm>
        </p:spPr>
      </p:pic>
    </p:spTree>
    <p:extLst>
      <p:ext uri="{BB962C8B-B14F-4D97-AF65-F5344CB8AC3E}">
        <p14:creationId xmlns:p14="http://schemas.microsoft.com/office/powerpoint/2010/main" val="2430892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A1D59-6367-409B-81CA-71F1F6F01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09530"/>
            <a:ext cx="11029616" cy="72565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Database connectivity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104A8B-23D8-4A02-8E9C-77ACD614B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382473"/>
            <a:ext cx="11029615" cy="4135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C# and </a:t>
            </a:r>
            <a:r>
              <a:rPr lang="en-US" dirty="0" err="1"/>
              <a:t>.Net</a:t>
            </a:r>
            <a:r>
              <a:rPr lang="en-US" dirty="0"/>
              <a:t> can work with a majority of databases, the most common being Oracle and Microsoft SQL Server. But with every database, the logic behind working with all of them is mostly the same.</a:t>
            </a:r>
          </a:p>
          <a:p>
            <a:r>
              <a:rPr lang="en-US" dirty="0"/>
              <a:t>Connection – To work with the data in a database, the first obvious step is the connection. The connection to a database normally consists of the below-mentioned parameters.</a:t>
            </a:r>
          </a:p>
          <a:p>
            <a:r>
              <a:rPr lang="en-US" dirty="0"/>
              <a:t>Database name or Data Source – The first important parameter is the database name to which the connection needs to be established. Each connection can only work with one database at a time.</a:t>
            </a:r>
          </a:p>
          <a:p>
            <a:r>
              <a:rPr lang="en-US" dirty="0"/>
              <a:t>Credentials – The next important aspect is the username and password which needs to be used to establish a connection to the database. It ensures that the username and password have the necessary privileges to connect to the database.</a:t>
            </a:r>
          </a:p>
          <a:p>
            <a:r>
              <a:rPr lang="en-US" dirty="0"/>
              <a:t>Optional parameters - For each database type, you can specify optional parameters to provide more information on how </a:t>
            </a:r>
            <a:r>
              <a:rPr lang="en-US" dirty="0" err="1"/>
              <a:t>.net</a:t>
            </a:r>
            <a:r>
              <a:rPr lang="en-US" dirty="0"/>
              <a:t> should handle the connection to the database. For example, one can specify a parameter for how long the connection should stay active. If no operation is performed for a specific period of time, then the parameter would determine if the connection has to be closed.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985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DF1470-010B-430D-9AD7-F70EDEE53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97622"/>
            <a:ext cx="11029616" cy="65055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Database connectivity</a:t>
            </a:r>
            <a:endParaRPr lang="ru-RU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E2C38A6-8C0B-4582-96A4-356E114601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2" y="2532949"/>
            <a:ext cx="11171784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Selecting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from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Once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connection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has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been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established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next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important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aspect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fetch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from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C#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execute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'SQL'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select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command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against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'SQL'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statement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fetch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from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specific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table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Inserting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into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C#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also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insert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records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Values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specified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C#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each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row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that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needs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inserted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Updating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into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C#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also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update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existing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records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New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values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specified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C#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each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row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that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needs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updated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Deleting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from</a:t>
            </a: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C#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also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delete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records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Select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commands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specify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which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rows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deleted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specified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C#. </a:t>
            </a:r>
          </a:p>
        </p:txBody>
      </p:sp>
    </p:spTree>
    <p:extLst>
      <p:ext uri="{BB962C8B-B14F-4D97-AF65-F5344CB8AC3E}">
        <p14:creationId xmlns:p14="http://schemas.microsoft.com/office/powerpoint/2010/main" val="557885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979D13-6BB6-450B-A37A-DE6B7294C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38231"/>
            <a:ext cx="11029616" cy="70467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How to connect C# to Database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A6BDC2-2A80-4636-9A08-DF4312BDA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62249"/>
          </a:xfrm>
        </p:spPr>
        <p:txBody>
          <a:bodyPr/>
          <a:lstStyle/>
          <a:p>
            <a:r>
              <a:rPr lang="en-US" dirty="0"/>
              <a:t>Let's now look at the code, which needs to be kept in place to create a connection to a database. In our example, we will connect to a database which has the name of </a:t>
            </a:r>
            <a:r>
              <a:rPr lang="en-US" dirty="0" err="1"/>
              <a:t>Demodb</a:t>
            </a:r>
            <a:r>
              <a:rPr lang="en-US" dirty="0"/>
              <a:t>. The credentials used to connect to the database are given below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Username – </a:t>
            </a:r>
            <a:r>
              <a:rPr lang="en-US" b="1" dirty="0" err="1"/>
              <a:t>sa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Password – demo123</a:t>
            </a:r>
            <a:endParaRPr lang="en-US" dirty="0"/>
          </a:p>
          <a:p>
            <a:r>
              <a:rPr lang="en-US" dirty="0"/>
              <a:t>We will see a simple Windows forms application to work with databases. We will have a simple button called "Connect" which will be used to connect to the database. </a:t>
            </a:r>
          </a:p>
          <a:p>
            <a:r>
              <a:rPr lang="en-US" dirty="0"/>
              <a:t>So let's follow the below steps to achieve this </a:t>
            </a:r>
          </a:p>
          <a:p>
            <a:r>
              <a:rPr lang="en-US" b="1" dirty="0"/>
              <a:t>Step 1) </a:t>
            </a:r>
            <a:r>
              <a:rPr lang="en-US" dirty="0"/>
              <a:t>The first step involves the creation of a new project in Visual Studio. After launching Visual Studio, you need to choose the menu option New-&gt;Project.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612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86E006-7E72-48B5-BE4D-7AD3508BA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786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a project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18DDAD9-C0F7-439D-BE11-D29344A04A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7699" y="1887609"/>
            <a:ext cx="7363530" cy="4885504"/>
          </a:xfrm>
        </p:spPr>
      </p:pic>
    </p:spTree>
    <p:extLst>
      <p:ext uri="{BB962C8B-B14F-4D97-AF65-F5344CB8AC3E}">
        <p14:creationId xmlns:p14="http://schemas.microsoft.com/office/powerpoint/2010/main" val="2153366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946138-D1DE-43E8-96A9-267BCBF7A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6658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a project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0D9A64-A84D-469A-93B8-4A1D53DDD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451" y="1833941"/>
            <a:ext cx="11316748" cy="1521655"/>
          </a:xfrm>
        </p:spPr>
        <p:txBody>
          <a:bodyPr/>
          <a:lstStyle/>
          <a:p>
            <a:r>
              <a:rPr lang="en-US" b="1" dirty="0"/>
              <a:t>Step 2)</a:t>
            </a:r>
            <a:r>
              <a:rPr lang="en-US" dirty="0"/>
              <a:t> The next step is to choose the project type as a Windows Forms application. Here, we also need to mention the name and location of our project. 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02F5848-7770-4617-9386-83F771C10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3800" y="2699046"/>
            <a:ext cx="6824400" cy="4158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48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1E18A3-5E27-4A7A-A22F-BB910B28F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Connection element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9320BA-13AD-4DAC-902D-C2918CE72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245" y="1979161"/>
            <a:ext cx="11029615" cy="1248504"/>
          </a:xfrm>
        </p:spPr>
        <p:txBody>
          <a:bodyPr/>
          <a:lstStyle/>
          <a:p>
            <a:r>
              <a:rPr lang="en-US" b="1" dirty="0"/>
              <a:t>Step 3)</a:t>
            </a:r>
            <a:r>
              <a:rPr lang="en-US" dirty="0"/>
              <a:t> Now add a button from the toolbox to the Windows form. Put the text property of the Button as Connect. This is how it will look like 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F1C6C1B-068D-4523-94F1-5B1FEDC1B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3066" y="3344062"/>
            <a:ext cx="399097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434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1AFE58-8976-4F7F-A9EA-4CC6039D2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393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Connection string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B22DDF-A6F7-4BC5-9CCB-F825884E7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673" y="1995940"/>
            <a:ext cx="11132634" cy="813936"/>
          </a:xfrm>
        </p:spPr>
        <p:txBody>
          <a:bodyPr/>
          <a:lstStyle/>
          <a:p>
            <a:r>
              <a:rPr lang="en-US" dirty="0"/>
              <a:t>Now double click the form so that an event handler is added to the code for the button click event. In the event handler, add the below code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DDA139C-B99D-44B9-B963-381159B0B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475" y="2789339"/>
            <a:ext cx="9925050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502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59DDBD-BBA6-480A-AED3-0DBEE5075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746" y="844769"/>
            <a:ext cx="11029616" cy="67363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Connection string</a:t>
            </a:r>
            <a:endParaRPr lang="ru-RU" dirty="0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8C62DDC7-B6F4-4D77-B7E5-BC79CF6D0F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069341"/>
              </p:ext>
            </p:extLst>
          </p:nvPr>
        </p:nvGraphicFramePr>
        <p:xfrm>
          <a:off x="488746" y="1889760"/>
          <a:ext cx="11213896" cy="495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13896">
                  <a:extLst>
                    <a:ext uri="{9D8B030D-6E8A-4147-A177-3AD203B41FA5}">
                      <a16:colId xmlns:a16="http://schemas.microsoft.com/office/drawing/2014/main" val="595828065"/>
                    </a:ext>
                  </a:extLst>
                </a:gridCol>
              </a:tblGrid>
              <a:tr h="4871767">
                <a:tc>
                  <a:txBody>
                    <a:bodyPr/>
                    <a:lstStyle/>
                    <a:p>
                      <a:r>
                        <a:rPr lang="en-US" sz="1100" dirty="0"/>
                        <a:t>using System;</a:t>
                      </a:r>
                    </a:p>
                    <a:p>
                      <a:r>
                        <a:rPr lang="en-US" sz="1100" dirty="0"/>
                        <a:t>using </a:t>
                      </a:r>
                      <a:r>
                        <a:rPr lang="en-US" sz="1100" dirty="0" err="1"/>
                        <a:t>System.Collections.Generic</a:t>
                      </a:r>
                      <a:r>
                        <a:rPr lang="en-US" sz="1100" dirty="0"/>
                        <a:t>;</a:t>
                      </a:r>
                    </a:p>
                    <a:p>
                      <a:r>
                        <a:rPr lang="en-US" sz="1100" dirty="0"/>
                        <a:t>using </a:t>
                      </a:r>
                      <a:r>
                        <a:rPr lang="en-US" sz="1100" dirty="0" err="1"/>
                        <a:t>System.ComponentModel</a:t>
                      </a:r>
                      <a:r>
                        <a:rPr lang="en-US" sz="1100" dirty="0"/>
                        <a:t>;</a:t>
                      </a:r>
                    </a:p>
                    <a:p>
                      <a:r>
                        <a:rPr lang="en-US" sz="1100" dirty="0"/>
                        <a:t>using </a:t>
                      </a:r>
                      <a:r>
                        <a:rPr lang="en-US" sz="1100" dirty="0" err="1"/>
                        <a:t>System.Data</a:t>
                      </a:r>
                      <a:r>
                        <a:rPr lang="en-US" sz="1100" dirty="0"/>
                        <a:t>;</a:t>
                      </a:r>
                    </a:p>
                    <a:p>
                      <a:r>
                        <a:rPr lang="en-US" sz="1100" dirty="0"/>
                        <a:t>using </a:t>
                      </a:r>
                      <a:r>
                        <a:rPr lang="en-US" sz="1100" dirty="0" err="1"/>
                        <a:t>System.Data.SqlClient</a:t>
                      </a:r>
                      <a:r>
                        <a:rPr lang="en-US" sz="1100" dirty="0"/>
                        <a:t>;</a:t>
                      </a:r>
                    </a:p>
                    <a:p>
                      <a:r>
                        <a:rPr lang="en-US" sz="1100" dirty="0"/>
                        <a:t>using </a:t>
                      </a:r>
                      <a:r>
                        <a:rPr lang="en-US" sz="1100" dirty="0" err="1"/>
                        <a:t>System.Drawing</a:t>
                      </a:r>
                      <a:r>
                        <a:rPr lang="en-US" sz="1100" dirty="0"/>
                        <a:t>;</a:t>
                      </a:r>
                    </a:p>
                    <a:p>
                      <a:r>
                        <a:rPr lang="en-US" sz="1100" dirty="0"/>
                        <a:t>using </a:t>
                      </a:r>
                      <a:r>
                        <a:rPr lang="en-US" sz="1100" dirty="0" err="1"/>
                        <a:t>System.Linq</a:t>
                      </a:r>
                      <a:r>
                        <a:rPr lang="en-US" sz="1100" dirty="0"/>
                        <a:t>;</a:t>
                      </a:r>
                    </a:p>
                    <a:p>
                      <a:r>
                        <a:rPr lang="en-US" sz="1100" dirty="0"/>
                        <a:t>using </a:t>
                      </a:r>
                      <a:r>
                        <a:rPr lang="en-US" sz="1100" dirty="0" err="1"/>
                        <a:t>System.Text</a:t>
                      </a:r>
                      <a:r>
                        <a:rPr lang="en-US" sz="1100" dirty="0"/>
                        <a:t>;</a:t>
                      </a:r>
                    </a:p>
                    <a:p>
                      <a:r>
                        <a:rPr lang="en-US" sz="1100" dirty="0"/>
                        <a:t>using </a:t>
                      </a:r>
                      <a:r>
                        <a:rPr lang="en-US" sz="1100" dirty="0" err="1"/>
                        <a:t>System.Threading.Tasks</a:t>
                      </a:r>
                      <a:r>
                        <a:rPr lang="en-US" sz="1100" dirty="0"/>
                        <a:t>;</a:t>
                      </a:r>
                    </a:p>
                    <a:p>
                      <a:r>
                        <a:rPr lang="en-US" sz="1100" dirty="0"/>
                        <a:t>using </a:t>
                      </a:r>
                      <a:r>
                        <a:rPr lang="en-US" sz="1100" dirty="0" err="1"/>
                        <a:t>System.Windows.Forms</a:t>
                      </a:r>
                      <a:r>
                        <a:rPr lang="en-US" sz="1100" dirty="0"/>
                        <a:t>;</a:t>
                      </a:r>
                    </a:p>
                    <a:p>
                      <a:r>
                        <a:rPr lang="en-US" sz="1100" dirty="0"/>
                        <a:t>namespace DemoApplication1</a:t>
                      </a:r>
                    </a:p>
                    <a:p>
                      <a:r>
                        <a:rPr lang="en-US" sz="1100" dirty="0"/>
                        <a:t>{</a:t>
                      </a:r>
                    </a:p>
                    <a:p>
                      <a:r>
                        <a:rPr lang="en-US" sz="1100" dirty="0"/>
                        <a:t> public partial class Form1 : Form</a:t>
                      </a:r>
                    </a:p>
                    <a:p>
                      <a:r>
                        <a:rPr lang="en-US" sz="1100" dirty="0"/>
                        <a:t> {</a:t>
                      </a:r>
                    </a:p>
                    <a:p>
                      <a:r>
                        <a:rPr lang="en-US" sz="1100" dirty="0"/>
                        <a:t>  public Form1()</a:t>
                      </a:r>
                    </a:p>
                    <a:p>
                      <a:r>
                        <a:rPr lang="en-US" sz="1100" dirty="0"/>
                        <a:t>  {</a:t>
                      </a:r>
                    </a:p>
                    <a:p>
                      <a:r>
                        <a:rPr lang="en-US" sz="1100" dirty="0"/>
                        <a:t>   </a:t>
                      </a:r>
                      <a:r>
                        <a:rPr lang="en-US" sz="1100" dirty="0" err="1"/>
                        <a:t>InitializeComponent</a:t>
                      </a:r>
                      <a:r>
                        <a:rPr lang="en-US" sz="1100" dirty="0"/>
                        <a:t>();</a:t>
                      </a:r>
                    </a:p>
                    <a:p>
                      <a:r>
                        <a:rPr lang="en-US" sz="1100" dirty="0"/>
                        <a:t>  }</a:t>
                      </a:r>
                    </a:p>
                    <a:p>
                      <a:endParaRPr lang="en-US" sz="1100" dirty="0"/>
                    </a:p>
                    <a:p>
                      <a:r>
                        <a:rPr lang="en-US" sz="1100" dirty="0"/>
                        <a:t>  private void button1_Click(object sender, </a:t>
                      </a:r>
                      <a:r>
                        <a:rPr lang="en-US" sz="1100" dirty="0" err="1"/>
                        <a:t>EventArgs</a:t>
                      </a:r>
                      <a:r>
                        <a:rPr lang="en-US" sz="1100" dirty="0"/>
                        <a:t> e)</a:t>
                      </a:r>
                    </a:p>
                    <a:p>
                      <a:r>
                        <a:rPr lang="en-US" sz="1100" dirty="0"/>
                        <a:t>  {</a:t>
                      </a:r>
                    </a:p>
                    <a:p>
                      <a:r>
                        <a:rPr lang="en-US" sz="1100" dirty="0"/>
                        <a:t>   string </a:t>
                      </a:r>
                      <a:r>
                        <a:rPr lang="en-US" sz="1100" dirty="0" err="1"/>
                        <a:t>connetionString</a:t>
                      </a:r>
                      <a:r>
                        <a:rPr lang="en-US" sz="1100" dirty="0"/>
                        <a:t>;</a:t>
                      </a:r>
                    </a:p>
                    <a:p>
                      <a:r>
                        <a:rPr lang="en-US" sz="1100" dirty="0"/>
                        <a:t>   </a:t>
                      </a:r>
                      <a:r>
                        <a:rPr lang="en-US" sz="1100" dirty="0" err="1"/>
                        <a:t>SqlConnection</a:t>
                      </a:r>
                      <a:r>
                        <a:rPr lang="en-US" sz="1100" dirty="0"/>
                        <a:t> </a:t>
                      </a:r>
                      <a:r>
                        <a:rPr lang="en-US" sz="1100" dirty="0" err="1"/>
                        <a:t>cnn</a:t>
                      </a:r>
                      <a:r>
                        <a:rPr lang="en-US" sz="1100" dirty="0"/>
                        <a:t>;</a:t>
                      </a:r>
                    </a:p>
                    <a:p>
                      <a:r>
                        <a:rPr lang="en-US" sz="1100" dirty="0"/>
                        <a:t>   </a:t>
                      </a:r>
                      <a:r>
                        <a:rPr lang="en-US" sz="1100" dirty="0" err="1"/>
                        <a:t>connetionString</a:t>
                      </a:r>
                      <a:r>
                        <a:rPr lang="en-US" sz="1100" dirty="0"/>
                        <a:t> = @"Data Source=WIN-50GP30FGO75;Initial Catalog=</a:t>
                      </a:r>
                      <a:r>
                        <a:rPr lang="en-US" sz="1100" dirty="0" err="1"/>
                        <a:t>Demodb;User</a:t>
                      </a:r>
                      <a:r>
                        <a:rPr lang="en-US" sz="1100" dirty="0"/>
                        <a:t> ID=</a:t>
                      </a:r>
                      <a:r>
                        <a:rPr lang="en-US" sz="1100" dirty="0" err="1"/>
                        <a:t>sa;Password</a:t>
                      </a:r>
                      <a:r>
                        <a:rPr lang="en-US" sz="1100" dirty="0"/>
                        <a:t>=demol23";</a:t>
                      </a:r>
                    </a:p>
                    <a:p>
                      <a:r>
                        <a:rPr lang="en-US" sz="1100" dirty="0"/>
                        <a:t>   </a:t>
                      </a:r>
                      <a:r>
                        <a:rPr lang="en-US" sz="1100" dirty="0" err="1"/>
                        <a:t>cnn</a:t>
                      </a:r>
                      <a:r>
                        <a:rPr lang="en-US" sz="1100" dirty="0"/>
                        <a:t> = new </a:t>
                      </a:r>
                      <a:r>
                        <a:rPr lang="en-US" sz="1100" dirty="0" err="1"/>
                        <a:t>SqlConnection</a:t>
                      </a:r>
                      <a:r>
                        <a:rPr lang="en-US" sz="1100" dirty="0"/>
                        <a:t>(</a:t>
                      </a:r>
                      <a:r>
                        <a:rPr lang="en-US" sz="1100" dirty="0" err="1"/>
                        <a:t>connetionString</a:t>
                      </a:r>
                      <a:r>
                        <a:rPr lang="en-US" sz="1100" dirty="0"/>
                        <a:t>);</a:t>
                      </a:r>
                    </a:p>
                    <a:p>
                      <a:r>
                        <a:rPr lang="en-US" sz="1100" dirty="0"/>
                        <a:t>   </a:t>
                      </a:r>
                      <a:r>
                        <a:rPr lang="en-US" sz="1100" dirty="0" err="1"/>
                        <a:t>cnn.Open</a:t>
                      </a:r>
                      <a:r>
                        <a:rPr lang="en-US" sz="1100" dirty="0"/>
                        <a:t>();</a:t>
                      </a:r>
                    </a:p>
                    <a:p>
                      <a:r>
                        <a:rPr lang="en-US" sz="1100" dirty="0"/>
                        <a:t>   </a:t>
                      </a:r>
                      <a:r>
                        <a:rPr lang="en-US" sz="1100" dirty="0" err="1"/>
                        <a:t>MessageBox.Show</a:t>
                      </a:r>
                      <a:r>
                        <a:rPr lang="en-US" sz="1100" dirty="0"/>
                        <a:t>("Connection Open  !");</a:t>
                      </a:r>
                    </a:p>
                    <a:p>
                      <a:r>
                        <a:rPr lang="en-US" sz="1100" dirty="0"/>
                        <a:t>   </a:t>
                      </a:r>
                      <a:r>
                        <a:rPr lang="en-US" sz="1100" dirty="0" err="1"/>
                        <a:t>cnn.Close</a:t>
                      </a:r>
                      <a:r>
                        <a:rPr lang="en-US" sz="1100" dirty="0"/>
                        <a:t>();</a:t>
                      </a:r>
                    </a:p>
                    <a:p>
                      <a:r>
                        <a:rPr lang="en-US" sz="1100" dirty="0"/>
                        <a:t>  }}}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002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219000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211</TotalTime>
  <Words>1034</Words>
  <Application>Microsoft Office PowerPoint</Application>
  <PresentationFormat>Широкоэкранный</PresentationFormat>
  <Paragraphs>78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Corbel</vt:lpstr>
      <vt:lpstr>Gill Sans MT</vt:lpstr>
      <vt:lpstr>Wingdings 2</vt:lpstr>
      <vt:lpstr>Дивиденд</vt:lpstr>
      <vt:lpstr>The lecture 15</vt:lpstr>
      <vt:lpstr>Database connectivity</vt:lpstr>
      <vt:lpstr>Database connectivity</vt:lpstr>
      <vt:lpstr>How to connect C# to Database</vt:lpstr>
      <vt:lpstr>Creating a project</vt:lpstr>
      <vt:lpstr>Creating a project</vt:lpstr>
      <vt:lpstr>Connection element</vt:lpstr>
      <vt:lpstr>Connection string</vt:lpstr>
      <vt:lpstr>Connection string</vt:lpstr>
      <vt:lpstr>Connection window</vt:lpstr>
      <vt:lpstr>Access data with the SqlDataReader</vt:lpstr>
      <vt:lpstr>Access data with the SqlDataReader</vt:lpstr>
      <vt:lpstr>Презентация PowerPoint</vt:lpstr>
      <vt:lpstr>Output window</vt:lpstr>
      <vt:lpstr>C# Insert Into Database </vt:lpstr>
      <vt:lpstr>C# Insert Into Database</vt:lpstr>
      <vt:lpstr>C# Update Database</vt:lpstr>
      <vt:lpstr>Deleting Records</vt:lpstr>
      <vt:lpstr>Deleting Records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15</dc:title>
  <dc:creator>Карюкин Владислав</dc:creator>
  <cp:lastModifiedBy>Карюкин Владислав</cp:lastModifiedBy>
  <cp:revision>7</cp:revision>
  <dcterms:created xsi:type="dcterms:W3CDTF">2020-11-25T19:24:07Z</dcterms:created>
  <dcterms:modified xsi:type="dcterms:W3CDTF">2020-11-26T04:02:55Z</dcterms:modified>
</cp:coreProperties>
</file>